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56" r:id="rId2"/>
    <p:sldId id="258" r:id="rId3"/>
    <p:sldId id="279" r:id="rId4"/>
    <p:sldId id="259" r:id="rId5"/>
    <p:sldId id="278" r:id="rId6"/>
    <p:sldId id="289" r:id="rId7"/>
    <p:sldId id="296" r:id="rId8"/>
    <p:sldId id="266" r:id="rId9"/>
    <p:sldId id="297" r:id="rId10"/>
    <p:sldId id="291" r:id="rId11"/>
    <p:sldId id="267" r:id="rId12"/>
    <p:sldId id="292" r:id="rId13"/>
    <p:sldId id="264" r:id="rId14"/>
    <p:sldId id="293" r:id="rId15"/>
    <p:sldId id="294" r:id="rId16"/>
    <p:sldId id="277" r:id="rId17"/>
    <p:sldId id="275" r:id="rId18"/>
    <p:sldId id="270" r:id="rId19"/>
    <p:sldId id="271" r:id="rId20"/>
  </p:sldIdLst>
  <p:sldSz cx="12798425" cy="719931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mit Jeff" initials="SJ" lastIdx="1" clrIdx="0">
    <p:extLst>
      <p:ext uri="{19B8F6BF-5375-455C-9EA6-DF929625EA0E}">
        <p15:presenceInfo xmlns:p15="http://schemas.microsoft.com/office/powerpoint/2012/main" userId="S-1-5-21-1698338205-4049306102-2981666900-2636" providerId="AD"/>
      </p:ext>
    </p:extLst>
  </p:cmAuthor>
  <p:cmAuthor id="2" name="Yannick Heischbourg" initials="YH" lastIdx="2" clrIdx="1">
    <p:extLst>
      <p:ext uri="{19B8F6BF-5375-455C-9EA6-DF929625EA0E}">
        <p15:presenceInfo xmlns:p15="http://schemas.microsoft.com/office/powerpoint/2012/main" userId="S-1-5-21-1698338205-4049306102-2981666900-2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9D941-AA46-4335-A816-EDCA5B525BA0}" type="datetimeFigureOut">
              <a:rPr lang="de-DE" smtClean="0"/>
              <a:t>15.03.2022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9141D-DBA0-4EBF-A3FA-2235CB0E09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57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9803" y="1178222"/>
            <a:ext cx="9598819" cy="2506427"/>
          </a:xfrm>
        </p:spPr>
        <p:txBody>
          <a:bodyPr anchor="b"/>
          <a:lstStyle>
            <a:lvl1pPr algn="ctr">
              <a:defRPr sz="6298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9803" y="3781306"/>
            <a:ext cx="9598819" cy="1738167"/>
          </a:xfrm>
        </p:spPr>
        <p:txBody>
          <a:bodyPr/>
          <a:lstStyle>
            <a:lvl1pPr marL="0" indent="0" algn="ctr">
              <a:buNone/>
              <a:defRPr sz="2519"/>
            </a:lvl1pPr>
            <a:lvl2pPr marL="479923" indent="0" algn="ctr">
              <a:buNone/>
              <a:defRPr sz="2099"/>
            </a:lvl2pPr>
            <a:lvl3pPr marL="959846" indent="0" algn="ctr">
              <a:buNone/>
              <a:defRPr sz="1889"/>
            </a:lvl3pPr>
            <a:lvl4pPr marL="1439769" indent="0" algn="ctr">
              <a:buNone/>
              <a:defRPr sz="1680"/>
            </a:lvl4pPr>
            <a:lvl5pPr marL="1919691" indent="0" algn="ctr">
              <a:buNone/>
              <a:defRPr sz="1680"/>
            </a:lvl5pPr>
            <a:lvl6pPr marL="2399614" indent="0" algn="ctr">
              <a:buNone/>
              <a:defRPr sz="1680"/>
            </a:lvl6pPr>
            <a:lvl7pPr marL="2879537" indent="0" algn="ctr">
              <a:buNone/>
              <a:defRPr sz="1680"/>
            </a:lvl7pPr>
            <a:lvl8pPr marL="3359460" indent="0" algn="ctr">
              <a:buNone/>
              <a:defRPr sz="1680"/>
            </a:lvl8pPr>
            <a:lvl9pPr marL="3839383" indent="0" algn="ctr">
              <a:buNone/>
              <a:defRPr sz="168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0896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576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8873" y="383297"/>
            <a:ext cx="2759660" cy="610108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9892" y="383297"/>
            <a:ext cx="8119001" cy="610108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911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568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226" y="1794830"/>
            <a:ext cx="11038642" cy="2994714"/>
          </a:xfrm>
        </p:spPr>
        <p:txBody>
          <a:bodyPr anchor="b"/>
          <a:lstStyle>
            <a:lvl1pPr>
              <a:defRPr sz="6298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226" y="4817875"/>
            <a:ext cx="11038642" cy="1574849"/>
          </a:xfrm>
        </p:spPr>
        <p:txBody>
          <a:bodyPr/>
          <a:lstStyle>
            <a:lvl1pPr marL="0" indent="0">
              <a:buNone/>
              <a:defRPr sz="2519">
                <a:solidFill>
                  <a:schemeClr val="tx1">
                    <a:tint val="75000"/>
                  </a:schemeClr>
                </a:solidFill>
              </a:defRPr>
            </a:lvl1pPr>
            <a:lvl2pPr marL="479923" indent="0">
              <a:buNone/>
              <a:defRPr sz="2099">
                <a:solidFill>
                  <a:schemeClr val="tx1">
                    <a:tint val="75000"/>
                  </a:schemeClr>
                </a:solidFill>
              </a:defRPr>
            </a:lvl2pPr>
            <a:lvl3pPr marL="959846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3pPr>
            <a:lvl4pPr marL="143976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69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61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537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4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38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5225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9892" y="1916484"/>
            <a:ext cx="5439331" cy="456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9202" y="1916484"/>
            <a:ext cx="5439331" cy="456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778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8" y="383297"/>
            <a:ext cx="11038642" cy="139153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559" y="1764832"/>
            <a:ext cx="5414333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23" indent="0">
              <a:buNone/>
              <a:defRPr sz="2099" b="1"/>
            </a:lvl2pPr>
            <a:lvl3pPr marL="959846" indent="0">
              <a:buNone/>
              <a:defRPr sz="1889" b="1"/>
            </a:lvl3pPr>
            <a:lvl4pPr marL="1439769" indent="0">
              <a:buNone/>
              <a:defRPr sz="1680" b="1"/>
            </a:lvl4pPr>
            <a:lvl5pPr marL="1919691" indent="0">
              <a:buNone/>
              <a:defRPr sz="1680" b="1"/>
            </a:lvl5pPr>
            <a:lvl6pPr marL="2399614" indent="0">
              <a:buNone/>
              <a:defRPr sz="1680" b="1"/>
            </a:lvl6pPr>
            <a:lvl7pPr marL="2879537" indent="0">
              <a:buNone/>
              <a:defRPr sz="1680" b="1"/>
            </a:lvl7pPr>
            <a:lvl8pPr marL="3359460" indent="0">
              <a:buNone/>
              <a:defRPr sz="1680" b="1"/>
            </a:lvl8pPr>
            <a:lvl9pPr marL="3839383" indent="0">
              <a:buNone/>
              <a:defRPr sz="168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559" y="2629749"/>
            <a:ext cx="5414333" cy="386796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9202" y="1764832"/>
            <a:ext cx="5440998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23" indent="0">
              <a:buNone/>
              <a:defRPr sz="2099" b="1"/>
            </a:lvl2pPr>
            <a:lvl3pPr marL="959846" indent="0">
              <a:buNone/>
              <a:defRPr sz="1889" b="1"/>
            </a:lvl3pPr>
            <a:lvl4pPr marL="1439769" indent="0">
              <a:buNone/>
              <a:defRPr sz="1680" b="1"/>
            </a:lvl4pPr>
            <a:lvl5pPr marL="1919691" indent="0">
              <a:buNone/>
              <a:defRPr sz="1680" b="1"/>
            </a:lvl5pPr>
            <a:lvl6pPr marL="2399614" indent="0">
              <a:buNone/>
              <a:defRPr sz="1680" b="1"/>
            </a:lvl6pPr>
            <a:lvl7pPr marL="2879537" indent="0">
              <a:buNone/>
              <a:defRPr sz="1680" b="1"/>
            </a:lvl7pPr>
            <a:lvl8pPr marL="3359460" indent="0">
              <a:buNone/>
              <a:defRPr sz="1680" b="1"/>
            </a:lvl8pPr>
            <a:lvl9pPr marL="3839383" indent="0">
              <a:buNone/>
              <a:defRPr sz="168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79202" y="2629749"/>
            <a:ext cx="5440998" cy="386796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504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548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320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0997" y="1036569"/>
            <a:ext cx="6479203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1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4"/>
            <a:ext cx="41278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23" indent="0">
              <a:buNone/>
              <a:defRPr sz="1470"/>
            </a:lvl2pPr>
            <a:lvl3pPr marL="959846" indent="0">
              <a:buNone/>
              <a:defRPr sz="1260"/>
            </a:lvl3pPr>
            <a:lvl4pPr marL="1439769" indent="0">
              <a:buNone/>
              <a:defRPr sz="1050"/>
            </a:lvl4pPr>
            <a:lvl5pPr marL="1919691" indent="0">
              <a:buNone/>
              <a:defRPr sz="1050"/>
            </a:lvl5pPr>
            <a:lvl6pPr marL="2399614" indent="0">
              <a:buNone/>
              <a:defRPr sz="1050"/>
            </a:lvl6pPr>
            <a:lvl7pPr marL="2879537" indent="0">
              <a:buNone/>
              <a:defRPr sz="1050"/>
            </a:lvl7pPr>
            <a:lvl8pPr marL="3359460" indent="0">
              <a:buNone/>
              <a:defRPr sz="1050"/>
            </a:lvl8pPr>
            <a:lvl9pPr marL="3839383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097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559" y="479954"/>
            <a:ext cx="41278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0997" y="1036569"/>
            <a:ext cx="6479203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23" indent="0">
              <a:buNone/>
              <a:defRPr sz="2939"/>
            </a:lvl2pPr>
            <a:lvl3pPr marL="959846" indent="0">
              <a:buNone/>
              <a:defRPr sz="2519"/>
            </a:lvl3pPr>
            <a:lvl4pPr marL="1439769" indent="0">
              <a:buNone/>
              <a:defRPr sz="2099"/>
            </a:lvl4pPr>
            <a:lvl5pPr marL="1919691" indent="0">
              <a:buNone/>
              <a:defRPr sz="2099"/>
            </a:lvl5pPr>
            <a:lvl6pPr marL="2399614" indent="0">
              <a:buNone/>
              <a:defRPr sz="2099"/>
            </a:lvl6pPr>
            <a:lvl7pPr marL="2879537" indent="0">
              <a:buNone/>
              <a:defRPr sz="2099"/>
            </a:lvl7pPr>
            <a:lvl8pPr marL="3359460" indent="0">
              <a:buNone/>
              <a:defRPr sz="2099"/>
            </a:lvl8pPr>
            <a:lvl9pPr marL="3839383" indent="0">
              <a:buNone/>
              <a:defRPr sz="2099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559" y="2159794"/>
            <a:ext cx="41278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23" indent="0">
              <a:buNone/>
              <a:defRPr sz="1470"/>
            </a:lvl2pPr>
            <a:lvl3pPr marL="959846" indent="0">
              <a:buNone/>
              <a:defRPr sz="1260"/>
            </a:lvl3pPr>
            <a:lvl4pPr marL="1439769" indent="0">
              <a:buNone/>
              <a:defRPr sz="1050"/>
            </a:lvl4pPr>
            <a:lvl5pPr marL="1919691" indent="0">
              <a:buNone/>
              <a:defRPr sz="1050"/>
            </a:lvl5pPr>
            <a:lvl6pPr marL="2399614" indent="0">
              <a:buNone/>
              <a:defRPr sz="1050"/>
            </a:lvl6pPr>
            <a:lvl7pPr marL="2879537" indent="0">
              <a:buNone/>
              <a:defRPr sz="1050"/>
            </a:lvl7pPr>
            <a:lvl8pPr marL="3359460" indent="0">
              <a:buNone/>
              <a:defRPr sz="1050"/>
            </a:lvl8pPr>
            <a:lvl9pPr marL="3839383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390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9892" y="383297"/>
            <a:ext cx="11038642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9892" y="1916484"/>
            <a:ext cx="11038642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892" y="6672697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D0DE-03BD-440A-B01C-A6D672029F22}" type="datetimeFigureOut">
              <a:rPr lang="de-CH" smtClean="0"/>
              <a:t>15.03.2022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9479" y="6672697"/>
            <a:ext cx="431946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8887" y="6672697"/>
            <a:ext cx="287964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DD21C-D1D8-4DD2-A48D-3397BD6046A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706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59846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61" indent="-239961" algn="l" defTabSz="959846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88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19" kern="1200">
          <a:solidFill>
            <a:schemeClr val="tx1"/>
          </a:solidFill>
          <a:latin typeface="+mn-lt"/>
          <a:ea typeface="+mn-ea"/>
          <a:cs typeface="+mn-cs"/>
        </a:defRPr>
      </a:lvl2pPr>
      <a:lvl3pPr marL="1199807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79730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2159653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639576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3119498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599421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4079344" indent="-239961" algn="l" defTabSz="9598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1pPr>
      <a:lvl2pPr marL="47992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2pPr>
      <a:lvl3pPr marL="959846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439769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4pPr>
      <a:lvl5pPr marL="1919691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5pPr>
      <a:lvl6pPr marL="2399614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6pPr>
      <a:lvl7pPr marL="2879537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7pPr>
      <a:lvl8pPr marL="3359460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8pPr>
      <a:lvl9pPr marL="3839383" algn="l" defTabSz="959846" rtl="0" eaLnBrk="1" latinLnBrk="0" hangingPunct="1">
        <a:defRPr sz="18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ap31usMJr2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652C193-A913-4E0D-9EB1-3AD35AB43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8" r="27861"/>
          <a:stretch/>
        </p:blipFill>
        <p:spPr>
          <a:xfrm>
            <a:off x="7779772" y="0"/>
            <a:ext cx="5018653" cy="719931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61D16A03-F350-4AB7-9DDF-3583AFAE3F28}"/>
              </a:ext>
            </a:extLst>
          </p:cNvPr>
          <p:cNvSpPr/>
          <p:nvPr/>
        </p:nvSpPr>
        <p:spPr>
          <a:xfrm>
            <a:off x="5438700" y="1827076"/>
            <a:ext cx="5760318" cy="5760318"/>
          </a:xfrm>
          <a:prstGeom prst="ellipse">
            <a:avLst/>
          </a:prstGeom>
          <a:noFill/>
          <a:ln w="892175">
            <a:solidFill>
              <a:schemeClr val="bg1">
                <a:lumMod val="65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F8696EE-894F-4684-90BD-0614072BBEE0}"/>
              </a:ext>
            </a:extLst>
          </p:cNvPr>
          <p:cNvSpPr txBox="1"/>
          <p:nvPr/>
        </p:nvSpPr>
        <p:spPr>
          <a:xfrm>
            <a:off x="694353" y="3599656"/>
            <a:ext cx="4014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1" dirty="0"/>
              <a:t>Die Lösung für Klimaschutz und Ressourcenschonung in ihrer Residenz.</a:t>
            </a:r>
          </a:p>
          <a:p>
            <a:endParaRPr lang="de-CH" sz="3200" dirty="0"/>
          </a:p>
          <a:p>
            <a:r>
              <a:rPr lang="de-DE" sz="3200" i="1" dirty="0"/>
              <a:t>    </a:t>
            </a:r>
            <a:endParaRPr lang="de-CH" sz="24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7F24984-0F22-40BD-B58B-0CE5ECB09409}"/>
              </a:ext>
            </a:extLst>
          </p:cNvPr>
          <p:cNvSpPr/>
          <p:nvPr/>
        </p:nvSpPr>
        <p:spPr>
          <a:xfrm>
            <a:off x="694353" y="97831"/>
            <a:ext cx="2332653" cy="1827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Logo Syndic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69C37F-19E7-4237-ADD0-A08464B416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11" y="0"/>
            <a:ext cx="4580961" cy="20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67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2DFD911C-C074-4250-B06E-631358F1FD1A}"/>
              </a:ext>
            </a:extLst>
          </p:cNvPr>
          <p:cNvSpPr/>
          <p:nvPr/>
        </p:nvSpPr>
        <p:spPr>
          <a:xfrm>
            <a:off x="9918266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F10D7A-35D5-4850-ACC8-033841F6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941"/>
            <a:ext cx="12798425" cy="912815"/>
          </a:xfrm>
        </p:spPr>
        <p:txBody>
          <a:bodyPr>
            <a:norm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</a:rPr>
              <a:t>Das Sammelkonzept</a:t>
            </a:r>
            <a:endParaRPr lang="de-CH" sz="4400" b="1" dirty="0">
              <a:solidFill>
                <a:srgbClr val="686868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1C171EC-08D7-44FD-8898-1BCFAB13C043}"/>
              </a:ext>
            </a:extLst>
          </p:cNvPr>
          <p:cNvSpPr txBox="1"/>
          <p:nvPr/>
        </p:nvSpPr>
        <p:spPr>
          <a:xfrm>
            <a:off x="4225476" y="1039100"/>
            <a:ext cx="43474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/>
              <a:t>Valorlux</a:t>
            </a:r>
            <a:r>
              <a:rPr lang="de-DE" sz="3200" b="1" dirty="0"/>
              <a:t> (Verpackungen)</a:t>
            </a:r>
          </a:p>
          <a:p>
            <a:endParaRPr lang="de-DE" sz="2400" dirty="0">
              <a:latin typeface="+mj-lt"/>
            </a:endParaRPr>
          </a:p>
          <a:p>
            <a:endParaRPr lang="de-CH" sz="2400" dirty="0">
              <a:latin typeface="+mj-lt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7DE4241-65F0-45F6-A922-BF9E397B4F8F}"/>
              </a:ext>
            </a:extLst>
          </p:cNvPr>
          <p:cNvSpPr txBox="1"/>
          <p:nvPr/>
        </p:nvSpPr>
        <p:spPr>
          <a:xfrm>
            <a:off x="442198" y="1638626"/>
            <a:ext cx="549748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Plastikflaschen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Metallverpackungen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Getränkekartons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Plastikfolien und Plastiktüten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Plastiktöpfe-becher-schalen</a:t>
            </a:r>
          </a:p>
          <a:p>
            <a:endParaRPr lang="de-CH" dirty="0">
              <a:latin typeface="+mj-lt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A18AE68-5C08-4C9E-A054-B9EE62B55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80"/>
          <a:stretch/>
        </p:blipFill>
        <p:spPr>
          <a:xfrm>
            <a:off x="6205823" y="3309508"/>
            <a:ext cx="2363485" cy="342950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48765BA-EEC0-4282-8083-252ACFA35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7" y="5660357"/>
            <a:ext cx="4377687" cy="66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28704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D7E1DCE5-5765-4CEB-B7AA-9D390EB111DD}"/>
              </a:ext>
            </a:extLst>
          </p:cNvPr>
          <p:cNvSpPr/>
          <p:nvPr/>
        </p:nvSpPr>
        <p:spPr>
          <a:xfrm>
            <a:off x="-2880161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1D1FC4B-2364-4418-B15D-467246766DC1}"/>
              </a:ext>
            </a:extLst>
          </p:cNvPr>
          <p:cNvSpPr txBox="1"/>
          <p:nvPr/>
        </p:nvSpPr>
        <p:spPr>
          <a:xfrm>
            <a:off x="4273670" y="1473400"/>
            <a:ext cx="4251082" cy="148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Sammlungen über SDK® </a:t>
            </a:r>
            <a:r>
              <a:rPr lang="de-DE" sz="2400" dirty="0" err="1"/>
              <a:t>fir</a:t>
            </a:r>
            <a:r>
              <a:rPr lang="de-DE" sz="2400" dirty="0"/>
              <a:t> </a:t>
            </a:r>
            <a:r>
              <a:rPr lang="de-DE" sz="2400" dirty="0" err="1"/>
              <a:t>Biirger</a:t>
            </a:r>
            <a:r>
              <a:rPr lang="de-DE" sz="2400" dirty="0"/>
              <a:t>,  Recyclingcenter, Haus-zu-Haus (4x/Jahr)</a:t>
            </a:r>
          </a:p>
          <a:p>
            <a:endParaRPr lang="de-CH" sz="1867" dirty="0">
              <a:latin typeface="+mj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8D7CD7C-57EA-48B7-BF25-4091F12E1509}"/>
              </a:ext>
            </a:extLst>
          </p:cNvPr>
          <p:cNvSpPr txBox="1"/>
          <p:nvPr/>
        </p:nvSpPr>
        <p:spPr>
          <a:xfrm>
            <a:off x="4273670" y="2743893"/>
            <a:ext cx="4470193" cy="4282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Unter anderem: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Trockenbatterien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Medikamente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Spraydosen 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Tinten- und Tonerkartuschen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Speiseöle und –fette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Leuchtstofflampen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Farben / Lacke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9CE62B2-0A04-4201-BF8D-AC331EECE5C2}"/>
              </a:ext>
            </a:extLst>
          </p:cNvPr>
          <p:cNvSpPr/>
          <p:nvPr/>
        </p:nvSpPr>
        <p:spPr>
          <a:xfrm>
            <a:off x="0" y="214193"/>
            <a:ext cx="127984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Das Sammelkonzept</a:t>
            </a:r>
            <a:endParaRPr lang="de-DE" sz="1600" dirty="0">
              <a:solidFill>
                <a:srgbClr val="686868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C1BD32F-1B76-49FE-94D1-50C5BAA91522}"/>
              </a:ext>
            </a:extLst>
          </p:cNvPr>
          <p:cNvSpPr txBox="1"/>
          <p:nvPr/>
        </p:nvSpPr>
        <p:spPr>
          <a:xfrm>
            <a:off x="2" y="886463"/>
            <a:ext cx="127984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SuperDrecksKëscht</a:t>
            </a:r>
            <a:r>
              <a:rPr lang="de-DE" sz="3200" dirty="0"/>
              <a:t>®</a:t>
            </a:r>
          </a:p>
          <a:p>
            <a:pPr algn="ctr"/>
            <a:endParaRPr lang="de-DE" sz="20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35B7BA0-D40A-442C-A3FC-BA3E5436A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647" y="1779015"/>
            <a:ext cx="3464305" cy="453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56646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D7E1DCE5-5765-4CEB-B7AA-9D390EB111DD}"/>
              </a:ext>
            </a:extLst>
          </p:cNvPr>
          <p:cNvSpPr/>
          <p:nvPr/>
        </p:nvSpPr>
        <p:spPr>
          <a:xfrm>
            <a:off x="9918266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03DD333-C5BF-4063-9318-D4B9865E8287}"/>
              </a:ext>
            </a:extLst>
          </p:cNvPr>
          <p:cNvSpPr txBox="1"/>
          <p:nvPr/>
        </p:nvSpPr>
        <p:spPr>
          <a:xfrm>
            <a:off x="4542002" y="770013"/>
            <a:ext cx="3778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Restabfallentsorgung</a:t>
            </a:r>
            <a:endParaRPr lang="de-CH" sz="3200" b="1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9CE62B2-0A04-4201-BF8D-AC331EECE5C2}"/>
              </a:ext>
            </a:extLst>
          </p:cNvPr>
          <p:cNvSpPr/>
          <p:nvPr/>
        </p:nvSpPr>
        <p:spPr>
          <a:xfrm>
            <a:off x="1599407" y="572"/>
            <a:ext cx="92173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Das Sammelkonzept</a:t>
            </a:r>
            <a:endParaRPr lang="de-DE" sz="1600" dirty="0">
              <a:solidFill>
                <a:srgbClr val="686868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AC449B-EED1-4146-BEF1-7B9B94D3C4CB}"/>
              </a:ext>
            </a:extLst>
          </p:cNvPr>
          <p:cNvSpPr txBox="1"/>
          <p:nvPr/>
        </p:nvSpPr>
        <p:spPr>
          <a:xfrm>
            <a:off x="4542002" y="1444961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Bleibt noch etwas übrig?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31296B1-1E43-49C3-8B4F-E594EDCBA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087" y="2664163"/>
            <a:ext cx="3927500" cy="381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19942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lipse 33">
            <a:extLst>
              <a:ext uri="{FF2B5EF4-FFF2-40B4-BE49-F238E27FC236}">
                <a16:creationId xmlns:a16="http://schemas.microsoft.com/office/drawing/2014/main" id="{7301DBF3-9117-4F38-8534-3E00EB82DE78}"/>
              </a:ext>
            </a:extLst>
          </p:cNvPr>
          <p:cNvSpPr/>
          <p:nvPr/>
        </p:nvSpPr>
        <p:spPr>
          <a:xfrm>
            <a:off x="-2880159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C845CB-0703-4FA1-B3C6-D312B3BA9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798425" cy="1855481"/>
          </a:xfrm>
        </p:spPr>
        <p:txBody>
          <a:bodyPr>
            <a:norm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</a:rPr>
              <a:t>Kosten sparen und Klima schützen </a:t>
            </a:r>
            <a:br>
              <a:rPr lang="de-DE" sz="4400" b="1" dirty="0">
                <a:solidFill>
                  <a:srgbClr val="686868"/>
                </a:solidFill>
              </a:rPr>
            </a:br>
            <a:r>
              <a:rPr lang="de-DE" sz="4400" b="1" dirty="0">
                <a:solidFill>
                  <a:srgbClr val="686868"/>
                </a:solidFill>
              </a:rPr>
              <a:t>durch die Ressourcenschleuse </a:t>
            </a:r>
            <a:endParaRPr lang="de-CH" sz="4400" b="1" dirty="0">
              <a:solidFill>
                <a:srgbClr val="686868"/>
              </a:solidFill>
            </a:endParaRPr>
          </a:p>
        </p:txBody>
      </p:sp>
      <p:pic>
        <p:nvPicPr>
          <p:cNvPr id="35" name="Inhaltsplatzhalter 7">
            <a:extLst>
              <a:ext uri="{FF2B5EF4-FFF2-40B4-BE49-F238E27FC236}">
                <a16:creationId xmlns:a16="http://schemas.microsoft.com/office/drawing/2014/main" id="{9CE3DE4C-ABEB-4387-BB38-FA83B6AB0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89" y="2031802"/>
            <a:ext cx="3743886" cy="3240000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46E47E1-55CF-4DD9-AD77-2DF6C07A33B4}"/>
              </a:ext>
            </a:extLst>
          </p:cNvPr>
          <p:cNvSpPr/>
          <p:nvPr/>
        </p:nvSpPr>
        <p:spPr>
          <a:xfrm>
            <a:off x="3596975" y="1855482"/>
            <a:ext cx="44707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rgbClr val="000000"/>
                </a:solidFill>
              </a:rPr>
              <a:t>Vervollständigen Sie Ihre Sammelstation mit einer Ressourcenschleuse! </a:t>
            </a:r>
          </a:p>
          <a:p>
            <a:endParaRPr lang="de-DE" sz="2800" dirty="0">
              <a:solidFill>
                <a:srgbClr val="000000"/>
              </a:solidFill>
            </a:endParaRPr>
          </a:p>
          <a:p>
            <a:r>
              <a:rPr lang="de-DE" sz="2800" dirty="0">
                <a:solidFill>
                  <a:srgbClr val="000000"/>
                </a:solidFill>
              </a:rPr>
              <a:t>Die Ressourcenschleuse ist ein System zur Annahme des Restabfalls in der Residenz. Sie registriert wie oft ein Bewohner diese nutzt.</a:t>
            </a:r>
          </a:p>
        </p:txBody>
      </p:sp>
    </p:spTree>
    <p:extLst>
      <p:ext uri="{BB962C8B-B14F-4D97-AF65-F5344CB8AC3E}">
        <p14:creationId xmlns:p14="http://schemas.microsoft.com/office/powerpoint/2010/main" val="2876060473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lipse 33">
            <a:extLst>
              <a:ext uri="{FF2B5EF4-FFF2-40B4-BE49-F238E27FC236}">
                <a16:creationId xmlns:a16="http://schemas.microsoft.com/office/drawing/2014/main" id="{7301DBF3-9117-4F38-8534-3E00EB82DE78}"/>
              </a:ext>
            </a:extLst>
          </p:cNvPr>
          <p:cNvSpPr/>
          <p:nvPr/>
        </p:nvSpPr>
        <p:spPr>
          <a:xfrm>
            <a:off x="9918266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C845CB-0703-4FA1-B3C6-D312B3BA9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405" y="1"/>
            <a:ext cx="9599614" cy="1855481"/>
          </a:xfrm>
        </p:spPr>
        <p:txBody>
          <a:bodyPr>
            <a:norm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</a:rPr>
              <a:t>Kosten sparen und Klima schützen </a:t>
            </a:r>
            <a:br>
              <a:rPr lang="de-DE" sz="4400" b="1" dirty="0">
                <a:solidFill>
                  <a:srgbClr val="686868"/>
                </a:solidFill>
              </a:rPr>
            </a:br>
            <a:r>
              <a:rPr lang="de-DE" sz="4400" b="1" dirty="0">
                <a:solidFill>
                  <a:srgbClr val="686868"/>
                </a:solidFill>
              </a:rPr>
              <a:t>durch die Ressourcenschleuse </a:t>
            </a:r>
            <a:endParaRPr lang="de-CH" sz="4400" b="1" dirty="0">
              <a:solidFill>
                <a:srgbClr val="686868"/>
              </a:solidFill>
            </a:endParaRPr>
          </a:p>
        </p:txBody>
      </p:sp>
      <p:pic>
        <p:nvPicPr>
          <p:cNvPr id="35" name="Inhaltsplatzhalter 7">
            <a:extLst>
              <a:ext uri="{FF2B5EF4-FFF2-40B4-BE49-F238E27FC236}">
                <a16:creationId xmlns:a16="http://schemas.microsoft.com/office/drawing/2014/main" id="{9CE3DE4C-ABEB-4387-BB38-FA83B6AB0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1"/>
          <a:stretch/>
        </p:blipFill>
        <p:spPr>
          <a:xfrm>
            <a:off x="6933864" y="4331367"/>
            <a:ext cx="2543249" cy="2452621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46E47E1-55CF-4DD9-AD77-2DF6C07A33B4}"/>
              </a:ext>
            </a:extLst>
          </p:cNvPr>
          <p:cNvSpPr/>
          <p:nvPr/>
        </p:nvSpPr>
        <p:spPr>
          <a:xfrm>
            <a:off x="422345" y="1828092"/>
            <a:ext cx="7083355" cy="4651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</a:rPr>
              <a:t>Dies ermöglicht: </a:t>
            </a:r>
          </a:p>
          <a:p>
            <a:endParaRPr lang="de-DE" sz="2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</a:rPr>
              <a:t>mindestens 50% weniger Restabfall, wobei Ressourcen und Klima geschont werden.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</a:rPr>
              <a:t>niedrigere Abfallgebühren und einfache Bedienung.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</a:rPr>
              <a:t>Abrechnung nach Verursacherprinzip.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</a:rPr>
              <a:t>individuelle Abrechnung je Nutzer.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</a:rPr>
              <a:t>sichere Datenübertragung.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</a:rPr>
              <a:t>Lösung für Innenräume und Außenbereich.</a:t>
            </a:r>
          </a:p>
        </p:txBody>
      </p:sp>
    </p:spTree>
    <p:extLst>
      <p:ext uri="{BB962C8B-B14F-4D97-AF65-F5344CB8AC3E}">
        <p14:creationId xmlns:p14="http://schemas.microsoft.com/office/powerpoint/2010/main" val="921895419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E610E39-1EE2-4389-A367-BE7226D4C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63" y="4718358"/>
            <a:ext cx="3425663" cy="197849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FFFDAA7-2699-4BF5-A1C7-D47FDD864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027" y="2316325"/>
            <a:ext cx="3195036" cy="22125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304A658-8EAF-4796-84DF-DD3E9DE43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22608" y="274000"/>
            <a:ext cx="6645216" cy="66513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9107056-9FA2-4FDA-93C1-EA707E47B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499" y="185810"/>
            <a:ext cx="8804276" cy="1391534"/>
          </a:xfrm>
        </p:spPr>
        <p:txBody>
          <a:bodyPr>
            <a:normAutofit/>
          </a:bodyPr>
          <a:lstStyle/>
          <a:p>
            <a:r>
              <a:rPr lang="de-CH" sz="4400" b="1" dirty="0">
                <a:solidFill>
                  <a:srgbClr val="686868"/>
                </a:solidFill>
              </a:rPr>
              <a:t>Tipps zur Klima- und Ressourcenschonung für ihren Alltag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4CAF3E7-FF0E-4E41-BBB8-4717941DFA40}"/>
              </a:ext>
            </a:extLst>
          </p:cNvPr>
          <p:cNvSpPr txBox="1"/>
          <p:nvPr/>
        </p:nvSpPr>
        <p:spPr>
          <a:xfrm>
            <a:off x="3679562" y="2410034"/>
            <a:ext cx="5885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Versuchen Sie beim Einkaufen Produkte zu </a:t>
            </a:r>
            <a:br>
              <a:rPr lang="de-CH" sz="2000" dirty="0"/>
            </a:br>
            <a:r>
              <a:rPr lang="de-CH" sz="2000" dirty="0"/>
              <a:t>kaufen welche:</a:t>
            </a:r>
          </a:p>
          <a:p>
            <a:pPr marL="381019" indent="-381019">
              <a:buFont typeface="Arial" panose="020B0604020202020204" pitchFamily="34" charset="0"/>
              <a:buChar char="•"/>
            </a:pPr>
            <a:r>
              <a:rPr lang="de-CH" sz="2000" dirty="0"/>
              <a:t>Verpackungsfrei/ Nachhaltig verpackt sind</a:t>
            </a:r>
          </a:p>
          <a:p>
            <a:pPr marL="381019" indent="-381019">
              <a:buFont typeface="Arial" panose="020B0604020202020204" pitchFamily="34" charset="0"/>
              <a:buChar char="•"/>
            </a:pPr>
            <a:r>
              <a:rPr lang="de-CH" sz="2000" dirty="0"/>
              <a:t>Schadstoffarm oder –frei sind</a:t>
            </a:r>
          </a:p>
          <a:p>
            <a:pPr marL="381019" indent="-381019">
              <a:buFont typeface="Arial" panose="020B0604020202020204" pitchFamily="34" charset="0"/>
              <a:buChar char="•"/>
            </a:pPr>
            <a:r>
              <a:rPr lang="de-CH" sz="2000" dirty="0"/>
              <a:t>Nachhaltig und umweltschonend sind</a:t>
            </a:r>
          </a:p>
          <a:p>
            <a:pPr marL="381019" indent="-381019">
              <a:buFont typeface="Arial" panose="020B0604020202020204" pitchFamily="34" charset="0"/>
              <a:buChar char="•"/>
            </a:pPr>
            <a:r>
              <a:rPr lang="de-CH" sz="2000" dirty="0"/>
              <a:t>Nach Nutzung verwertbar sind</a:t>
            </a:r>
          </a:p>
          <a:p>
            <a:endParaRPr lang="de-CH" sz="2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16564AE-8A22-4AFB-9D5B-5296E5059759}"/>
              </a:ext>
            </a:extLst>
          </p:cNvPr>
          <p:cNvSpPr txBox="1"/>
          <p:nvPr/>
        </p:nvSpPr>
        <p:spPr>
          <a:xfrm>
            <a:off x="3679562" y="5066420"/>
            <a:ext cx="54393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Achten Sie dafür auf </a:t>
            </a:r>
            <a:r>
              <a:rPr lang="de-DE" sz="2000" b="1" dirty="0" err="1"/>
              <a:t>Qualitätlabels</a:t>
            </a:r>
            <a:r>
              <a:rPr lang="de-DE" sz="2000" dirty="0"/>
              <a:t> wie „Clever </a:t>
            </a:r>
            <a:r>
              <a:rPr lang="de-DE" sz="2000" dirty="0" err="1"/>
              <a:t>Akafen</a:t>
            </a:r>
            <a:r>
              <a:rPr lang="de-DE" sz="2000" dirty="0"/>
              <a:t>“ und nutzen Sie </a:t>
            </a:r>
            <a:r>
              <a:rPr lang="de-DE" sz="2000" b="1" dirty="0"/>
              <a:t>Mehrwegsysteme</a:t>
            </a:r>
            <a:r>
              <a:rPr lang="de-DE" sz="2000" dirty="0"/>
              <a:t> wie </a:t>
            </a:r>
            <a:r>
              <a:rPr lang="de-DE" sz="2000" dirty="0" err="1"/>
              <a:t>Ecobox</a:t>
            </a:r>
            <a:r>
              <a:rPr lang="de-DE" sz="2000" dirty="0"/>
              <a:t>, </a:t>
            </a:r>
            <a:r>
              <a:rPr lang="de-DE" sz="2000" dirty="0" err="1"/>
              <a:t>Superbag</a:t>
            </a:r>
            <a:r>
              <a:rPr lang="de-DE" sz="2000" dirty="0"/>
              <a:t> und Öko-Tut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5B100D-B7BD-40E7-A010-02648028FD08}"/>
              </a:ext>
            </a:extLst>
          </p:cNvPr>
          <p:cNvSpPr txBox="1"/>
          <p:nvPr/>
        </p:nvSpPr>
        <p:spPr>
          <a:xfrm>
            <a:off x="3491635" y="1671228"/>
            <a:ext cx="58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 Ressourcenschonen bereits beim Einkaufen</a:t>
            </a:r>
            <a:endParaRPr lang="de-CH" sz="24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DD0F58-E3F9-4586-BB21-C1B9AD1D5BF6}"/>
              </a:ext>
            </a:extLst>
          </p:cNvPr>
          <p:cNvSpPr txBox="1"/>
          <p:nvPr/>
        </p:nvSpPr>
        <p:spPr>
          <a:xfrm>
            <a:off x="2259381" y="7705887"/>
            <a:ext cx="7234647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667" dirty="0"/>
          </a:p>
        </p:txBody>
      </p:sp>
    </p:spTree>
    <p:extLst>
      <p:ext uri="{BB962C8B-B14F-4D97-AF65-F5344CB8AC3E}">
        <p14:creationId xmlns:p14="http://schemas.microsoft.com/office/powerpoint/2010/main" val="5957262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B01FC8D1-95D1-4E5F-B720-8AF98DFB3637}"/>
              </a:ext>
            </a:extLst>
          </p:cNvPr>
          <p:cNvSpPr/>
          <p:nvPr/>
        </p:nvSpPr>
        <p:spPr>
          <a:xfrm>
            <a:off x="10040186" y="719496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2F3659-FEE7-4818-A40B-5D2AF6A23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36" y="456808"/>
            <a:ext cx="2572918" cy="19769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2C8873-76CE-416E-96A2-A39878304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36" y="2669214"/>
            <a:ext cx="2572918" cy="18608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D8184E-7FFF-43C3-995A-D137B925B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9" y="5000990"/>
            <a:ext cx="2955315" cy="186088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1A0C8CD-55C9-4A04-8A8F-061100E4F6CF}"/>
              </a:ext>
            </a:extLst>
          </p:cNvPr>
          <p:cNvSpPr txBox="1"/>
          <p:nvPr/>
        </p:nvSpPr>
        <p:spPr>
          <a:xfrm>
            <a:off x="3766478" y="476888"/>
            <a:ext cx="59995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Richtiges Handeln in ihrer Wohnung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algn="ctr"/>
            <a:r>
              <a:rPr lang="de-DE" sz="2000" dirty="0"/>
              <a:t>Sammeln Sie Abfälle, die nicht in den Restabfall gehören, separat.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D1BBE22-F329-4792-A220-E641640FAAF4}"/>
              </a:ext>
            </a:extLst>
          </p:cNvPr>
          <p:cNvSpPr txBox="1"/>
          <p:nvPr/>
        </p:nvSpPr>
        <p:spPr>
          <a:xfrm>
            <a:off x="3766478" y="2784047"/>
            <a:ext cx="5999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Korrektes Trennen im Abfallraum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algn="ctr"/>
            <a:r>
              <a:rPr lang="de-DE" sz="2000" dirty="0"/>
              <a:t>Räumen Sie ihre Abfälle in die richtigen </a:t>
            </a:r>
          </a:p>
          <a:p>
            <a:pPr algn="ctr"/>
            <a:r>
              <a:rPr lang="de-DE" sz="2000" dirty="0"/>
              <a:t>Behälter und leisten Sie somit ihren Beitrag zur Ressourcenschonung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486351D-B342-4FD8-B106-8AC456FFB880}"/>
              </a:ext>
            </a:extLst>
          </p:cNvPr>
          <p:cNvSpPr txBox="1"/>
          <p:nvPr/>
        </p:nvSpPr>
        <p:spPr>
          <a:xfrm>
            <a:off x="4040602" y="4823435"/>
            <a:ext cx="59995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/>
          </a:p>
          <a:p>
            <a:pPr algn="ctr"/>
            <a:r>
              <a:rPr lang="de-DE" sz="2400" b="1" dirty="0"/>
              <a:t>Umgang mit Restabfall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algn="ctr"/>
            <a:r>
              <a:rPr lang="de-DE" sz="2000" dirty="0"/>
              <a:t>Benutzen Sie für den verbleiben Restabfall die schwarze Tonne oder benutzen Sie, falls vorhanden, die Ressourcenschleuse.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56433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B01FC8D1-95D1-4E5F-B720-8AF98DFB3637}"/>
              </a:ext>
            </a:extLst>
          </p:cNvPr>
          <p:cNvSpPr/>
          <p:nvPr/>
        </p:nvSpPr>
        <p:spPr>
          <a:xfrm>
            <a:off x="-2880159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FAC6AD9-D102-4567-8F20-7A6EB7D214F2}"/>
              </a:ext>
            </a:extLst>
          </p:cNvPr>
          <p:cNvSpPr/>
          <p:nvPr/>
        </p:nvSpPr>
        <p:spPr>
          <a:xfrm>
            <a:off x="1599407" y="317912"/>
            <a:ext cx="95996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SDK-Label für vorbildhaftes Handeln</a:t>
            </a:r>
            <a:endParaRPr lang="de-DE" sz="1600" dirty="0">
              <a:solidFill>
                <a:srgbClr val="686868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20C2CE-12C7-4BB3-A789-B223404B7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"/>
          <a:stretch/>
        </p:blipFill>
        <p:spPr>
          <a:xfrm>
            <a:off x="8657894" y="1611400"/>
            <a:ext cx="2665092" cy="483128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1DFC1AD-AE9A-4EDA-A05F-3013D1CE4056}"/>
              </a:ext>
            </a:extLst>
          </p:cNvPr>
          <p:cNvSpPr/>
          <p:nvPr/>
        </p:nvSpPr>
        <p:spPr>
          <a:xfrm>
            <a:off x="3771032" y="1611400"/>
            <a:ext cx="45541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800" b="1" dirty="0">
                <a:solidFill>
                  <a:prstClr val="black"/>
                </a:solidFill>
              </a:rPr>
              <a:t>Das SDK-Label - eine Auszeichnung für Engagement bei Ressourcen und Klimaschutz, auf die alle Bewohner und Hausverwaltung stolz sein können!</a:t>
            </a:r>
          </a:p>
        </p:txBody>
      </p:sp>
    </p:spTree>
    <p:extLst>
      <p:ext uri="{BB962C8B-B14F-4D97-AF65-F5344CB8AC3E}">
        <p14:creationId xmlns:p14="http://schemas.microsoft.com/office/powerpoint/2010/main" val="3263784640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B9779AF6-1B6B-4B9F-8AD4-FA2BD67E2368}"/>
              </a:ext>
            </a:extLst>
          </p:cNvPr>
          <p:cNvSpPr/>
          <p:nvPr/>
        </p:nvSpPr>
        <p:spPr>
          <a:xfrm>
            <a:off x="9918266" y="624161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6B6D38D-F429-4A10-8132-50E544DAF5A1}"/>
              </a:ext>
            </a:extLst>
          </p:cNvPr>
          <p:cNvSpPr txBox="1"/>
          <p:nvPr/>
        </p:nvSpPr>
        <p:spPr>
          <a:xfrm>
            <a:off x="2414563" y="775397"/>
            <a:ext cx="5036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686868"/>
                </a:solidFill>
                <a:latin typeface="+mj-lt"/>
              </a:rPr>
              <a:t>Kontaktieren Sie uns:</a:t>
            </a:r>
            <a:endParaRPr lang="de-CH" sz="4000" b="1" dirty="0">
              <a:solidFill>
                <a:srgbClr val="686868"/>
              </a:solidFill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9204E91-C674-4DB1-92F1-1441E39C495B}"/>
              </a:ext>
            </a:extLst>
          </p:cNvPr>
          <p:cNvSpPr txBox="1"/>
          <p:nvPr/>
        </p:nvSpPr>
        <p:spPr>
          <a:xfrm>
            <a:off x="3747186" y="1840167"/>
            <a:ext cx="4338735" cy="3518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867" dirty="0"/>
          </a:p>
          <a:p>
            <a:r>
              <a:rPr lang="de-DE" sz="2800" b="1" dirty="0"/>
              <a:t> </a:t>
            </a:r>
            <a:r>
              <a:rPr lang="de-DE" sz="2800" dirty="0"/>
              <a:t>488 216 – 1</a:t>
            </a:r>
          </a:p>
          <a:p>
            <a:endParaRPr lang="de-DE" sz="2800" dirty="0"/>
          </a:p>
          <a:p>
            <a:endParaRPr lang="de-DE" sz="2800" dirty="0"/>
          </a:p>
          <a:p>
            <a:r>
              <a:rPr lang="de-DE" sz="2800" dirty="0"/>
              <a:t>residenzen@sdk.lu</a:t>
            </a:r>
          </a:p>
          <a:p>
            <a:endParaRPr lang="de-DE" sz="2800" dirty="0">
              <a:latin typeface="+mj-lt"/>
            </a:endParaRPr>
          </a:p>
          <a:p>
            <a:endParaRPr lang="de-DE" sz="100" dirty="0">
              <a:latin typeface="+mj-lt"/>
            </a:endParaRPr>
          </a:p>
          <a:p>
            <a:endParaRPr lang="de-DE" sz="2800" dirty="0">
              <a:latin typeface="+mj-lt"/>
            </a:endParaRPr>
          </a:p>
          <a:p>
            <a:r>
              <a:rPr lang="de-DE" sz="2800" dirty="0"/>
              <a:t>residenzen.sdk.lu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AB13C07-7D67-4207-8ACF-1B50024C9DE0}"/>
              </a:ext>
            </a:extLst>
          </p:cNvPr>
          <p:cNvSpPr/>
          <p:nvPr/>
        </p:nvSpPr>
        <p:spPr>
          <a:xfrm>
            <a:off x="2482097" y="1840166"/>
            <a:ext cx="1148192" cy="1101012"/>
          </a:xfrm>
          <a:prstGeom prst="ellipse">
            <a:avLst/>
          </a:prstGeom>
          <a:noFill/>
          <a:ln>
            <a:solidFill>
              <a:srgbClr val="68686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Telefon">
            <a:extLst>
              <a:ext uri="{FF2B5EF4-FFF2-40B4-BE49-F238E27FC236}">
                <a16:creationId xmlns:a16="http://schemas.microsoft.com/office/drawing/2014/main" id="{2AD5CC0A-6B4C-4231-91C5-4195DC010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1721" y="1933472"/>
            <a:ext cx="914400" cy="914400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936B9A88-82A4-4A5A-8923-9D422BFE9104}"/>
              </a:ext>
            </a:extLst>
          </p:cNvPr>
          <p:cNvSpPr/>
          <p:nvPr/>
        </p:nvSpPr>
        <p:spPr>
          <a:xfrm>
            <a:off x="2484825" y="1840166"/>
            <a:ext cx="1148192" cy="1101012"/>
          </a:xfrm>
          <a:prstGeom prst="ellipse">
            <a:avLst/>
          </a:prstGeom>
          <a:noFill/>
          <a:ln>
            <a:solidFill>
              <a:srgbClr val="68686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66A012A-B826-4BD2-923A-9D008B035644}"/>
              </a:ext>
            </a:extLst>
          </p:cNvPr>
          <p:cNvSpPr/>
          <p:nvPr/>
        </p:nvSpPr>
        <p:spPr>
          <a:xfrm>
            <a:off x="2482097" y="3133671"/>
            <a:ext cx="1148192" cy="1101012"/>
          </a:xfrm>
          <a:prstGeom prst="ellipse">
            <a:avLst/>
          </a:prstGeom>
          <a:noFill/>
          <a:ln>
            <a:solidFill>
              <a:srgbClr val="68686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9B83DED-F0AF-4989-8C53-365AD8E7E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63" y="4427176"/>
            <a:ext cx="1274174" cy="1225402"/>
          </a:xfrm>
          <a:prstGeom prst="rect">
            <a:avLst/>
          </a:prstGeom>
        </p:spPr>
      </p:pic>
      <p:pic>
        <p:nvPicPr>
          <p:cNvPr id="20" name="Grafik 19" descr="E-Mail">
            <a:extLst>
              <a:ext uri="{FF2B5EF4-FFF2-40B4-BE49-F238E27FC236}">
                <a16:creationId xmlns:a16="http://schemas.microsoft.com/office/drawing/2014/main" id="{9B00EE47-ED93-46C2-A074-E5CDE9E34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9650" y="3252177"/>
            <a:ext cx="864000" cy="864000"/>
          </a:xfrm>
          <a:prstGeom prst="rect">
            <a:avLst/>
          </a:prstGeom>
        </p:spPr>
      </p:pic>
      <p:pic>
        <p:nvPicPr>
          <p:cNvPr id="22" name="Grafik 21" descr="Internet">
            <a:extLst>
              <a:ext uri="{FF2B5EF4-FFF2-40B4-BE49-F238E27FC236}">
                <a16:creationId xmlns:a16="http://schemas.microsoft.com/office/drawing/2014/main" id="{088DF3F0-E731-4AC9-A8DF-EB30389B8E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94450" y="45826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93525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1" descr="Be The Change: Valorlux s'offre un rebranding et dévoile son nouveau slogan  signé h2a – adada">
            <a:extLst>
              <a:ext uri="{FF2B5EF4-FFF2-40B4-BE49-F238E27FC236}">
                <a16:creationId xmlns:a16="http://schemas.microsoft.com/office/drawing/2014/main" id="{8AC769D7-E82F-4082-98C3-09F414E693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06" y="4087507"/>
            <a:ext cx="1512303" cy="8461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C210749-3B5D-429E-8387-9ABA2258E79E}"/>
              </a:ext>
            </a:extLst>
          </p:cNvPr>
          <p:cNvSpPr/>
          <p:nvPr/>
        </p:nvSpPr>
        <p:spPr>
          <a:xfrm>
            <a:off x="-2799931" y="719497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pic>
        <p:nvPicPr>
          <p:cNvPr id="5" name="Grafik 29" descr="GSPL - CLC">
            <a:extLst>
              <a:ext uri="{FF2B5EF4-FFF2-40B4-BE49-F238E27FC236}">
                <a16:creationId xmlns:a16="http://schemas.microsoft.com/office/drawing/2014/main" id="{C0B0A940-5A55-44C1-97D3-8318896074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649" y="4046022"/>
            <a:ext cx="977954" cy="110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22" descr="Piles au lithium : ce qu'il faut savoir ! - Tous les articles - Entreprises  magazine, Luxembourg">
            <a:extLst>
              <a:ext uri="{FF2B5EF4-FFF2-40B4-BE49-F238E27FC236}">
                <a16:creationId xmlns:a16="http://schemas.microsoft.com/office/drawing/2014/main" id="{243D7883-BFA1-427A-97D9-84C26A8E622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32" y="5006205"/>
            <a:ext cx="1326144" cy="699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23" descr="Ecotrel ASBL | LinkedIn">
            <a:extLst>
              <a:ext uri="{FF2B5EF4-FFF2-40B4-BE49-F238E27FC236}">
                <a16:creationId xmlns:a16="http://schemas.microsoft.com/office/drawing/2014/main" id="{66779CDC-F360-4A78-B1A9-CB4815B3DF3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164" y="4803503"/>
            <a:ext cx="1188786" cy="110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9">
            <a:extLst>
              <a:ext uri="{FF2B5EF4-FFF2-40B4-BE49-F238E27FC236}">
                <a16:creationId xmlns:a16="http://schemas.microsoft.com/office/drawing/2014/main" id="{B559B3F0-EEBB-42AB-BB55-8C5FEEE0D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619" y="1996793"/>
            <a:ext cx="5596955" cy="94831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755504F-E98B-4F63-B7FF-BA415FFE50BC}"/>
              </a:ext>
            </a:extLst>
          </p:cNvPr>
          <p:cNvSpPr txBox="1"/>
          <p:nvPr/>
        </p:nvSpPr>
        <p:spPr>
          <a:xfrm>
            <a:off x="4028480" y="1245334"/>
            <a:ext cx="2809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latin typeface="+mj-lt"/>
              </a:rPr>
              <a:t>Eine Aktion von:</a:t>
            </a:r>
            <a:endParaRPr lang="de-CH" sz="3200" b="1" dirty="0">
              <a:latin typeface="+mj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E93047D-26B6-4AC6-86ED-17BABA06AE16}"/>
              </a:ext>
            </a:extLst>
          </p:cNvPr>
          <p:cNvSpPr txBox="1"/>
          <p:nvPr/>
        </p:nvSpPr>
        <p:spPr>
          <a:xfrm>
            <a:off x="4028480" y="3354595"/>
            <a:ext cx="4871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latin typeface="+mj-lt"/>
              </a:rPr>
              <a:t>In Zusammenarbeit mit:</a:t>
            </a:r>
            <a:endParaRPr lang="de-CH" sz="3200" b="1" dirty="0">
              <a:latin typeface="+mj-lt"/>
            </a:endParaRPr>
          </a:p>
        </p:txBody>
      </p:sp>
      <p:pic>
        <p:nvPicPr>
          <p:cNvPr id="11" name="Grafik 10" descr="D&amp;amp;D Immobilier - Luxembourg">
            <a:extLst>
              <a:ext uri="{FF2B5EF4-FFF2-40B4-BE49-F238E27FC236}">
                <a16:creationId xmlns:a16="http://schemas.microsoft.com/office/drawing/2014/main" id="{A1675CB8-2ED0-423E-937E-EB55221E26F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42" y="4315824"/>
            <a:ext cx="1710361" cy="389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025361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5C210749-3B5D-429E-8387-9ABA2258E79E}"/>
              </a:ext>
            </a:extLst>
          </p:cNvPr>
          <p:cNvSpPr/>
          <p:nvPr/>
        </p:nvSpPr>
        <p:spPr>
          <a:xfrm>
            <a:off x="-2202025" y="849085"/>
            <a:ext cx="5410573" cy="5557577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3CDE49-8A06-48B2-B55A-1BFEECA4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683" y="1873971"/>
            <a:ext cx="7001830" cy="39377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 algn="just">
              <a:buNone/>
            </a:pPr>
            <a:r>
              <a:rPr lang="de-DE" sz="3200" dirty="0"/>
              <a:t>Die SDK berät nach dem Verursacherprinzip zur </a:t>
            </a:r>
            <a:r>
              <a:rPr lang="de-DE" sz="3200" b="1" dirty="0"/>
              <a:t>Minimierung Ihrer Restabfallmenge </a:t>
            </a:r>
            <a:r>
              <a:rPr lang="de-DE" sz="3200" dirty="0"/>
              <a:t>und </a:t>
            </a:r>
            <a:r>
              <a:rPr lang="de-DE" sz="3200" b="1" dirty="0"/>
              <a:t>Maximierung der Ressourcenschonung </a:t>
            </a:r>
            <a:r>
              <a:rPr lang="de-DE" sz="3200" dirty="0"/>
              <a:t>durch Recycling und Vermeidung in ihrer Residenz.</a:t>
            </a:r>
            <a:endParaRPr lang="de-CH" sz="32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EDB4DF0-B75B-437D-A623-1ED550B435CC}"/>
              </a:ext>
            </a:extLst>
          </p:cNvPr>
          <p:cNvSpPr/>
          <p:nvPr/>
        </p:nvSpPr>
        <p:spPr>
          <a:xfrm>
            <a:off x="3945683" y="849085"/>
            <a:ext cx="595666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59937">
              <a:lnSpc>
                <a:spcPct val="90000"/>
              </a:lnSpc>
              <a:spcBef>
                <a:spcPts val="1050"/>
              </a:spcBef>
            </a:pPr>
            <a:r>
              <a:rPr lang="de-DE" sz="4800" b="1" i="1" dirty="0">
                <a:solidFill>
                  <a:srgbClr val="686868"/>
                </a:solidFill>
                <a:latin typeface="+mj-lt"/>
                <a:cs typeface="Calibri" panose="020F0502020204030204" pitchFamily="34" charset="0"/>
              </a:rPr>
              <a:t>SDK Residenzen</a:t>
            </a:r>
          </a:p>
        </p:txBody>
      </p:sp>
    </p:spTree>
    <p:extLst>
      <p:ext uri="{BB962C8B-B14F-4D97-AF65-F5344CB8AC3E}">
        <p14:creationId xmlns:p14="http://schemas.microsoft.com/office/powerpoint/2010/main" val="222543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ACFAB76-AD48-4BFA-93EB-01DDBC3F86B0}"/>
              </a:ext>
            </a:extLst>
          </p:cNvPr>
          <p:cNvSpPr txBox="1"/>
          <p:nvPr/>
        </p:nvSpPr>
        <p:spPr>
          <a:xfrm>
            <a:off x="1802424" y="5169877"/>
            <a:ext cx="5539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Schauen Sie sich unser Video zu SDK Residenzen an!</a:t>
            </a:r>
          </a:p>
          <a:p>
            <a:r>
              <a:rPr lang="de-CH" dirty="0">
                <a:hlinkClick r:id="rId2"/>
              </a:rPr>
              <a:t>https://www.youtube.com/watch?v=ap31usMJr2M</a:t>
            </a:r>
            <a:endParaRPr lang="de-CH" dirty="0"/>
          </a:p>
          <a:p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EDF822-5E25-4095-9723-0130777E1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904" y="3182815"/>
            <a:ext cx="4661143" cy="26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1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>
            <a:extLst>
              <a:ext uri="{FF2B5EF4-FFF2-40B4-BE49-F238E27FC236}">
                <a16:creationId xmlns:a16="http://schemas.microsoft.com/office/drawing/2014/main" id="{45472BBB-DEC3-4043-A944-EB1F6EF1C838}"/>
              </a:ext>
            </a:extLst>
          </p:cNvPr>
          <p:cNvSpPr/>
          <p:nvPr/>
        </p:nvSpPr>
        <p:spPr>
          <a:xfrm>
            <a:off x="9918266" y="830319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DAD846-D483-4134-8639-507B9176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465" y="269124"/>
            <a:ext cx="12798425" cy="1391534"/>
          </a:xfrm>
        </p:spPr>
        <p:txBody>
          <a:bodyPr>
            <a:normAutofit/>
          </a:bodyPr>
          <a:lstStyle/>
          <a:p>
            <a:r>
              <a:rPr lang="de-DE" sz="4400" b="1" dirty="0">
                <a:solidFill>
                  <a:srgbClr val="686868"/>
                </a:solidFill>
              </a:rPr>
              <a:t>Ihre Vorteile mit SDK Residenzen</a:t>
            </a:r>
            <a:endParaRPr lang="de-CH" sz="4400" b="1" dirty="0">
              <a:solidFill>
                <a:srgbClr val="686868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159AFEA-8923-4F4C-9A0B-57B508484B77}"/>
              </a:ext>
            </a:extLst>
          </p:cNvPr>
          <p:cNvSpPr txBox="1"/>
          <p:nvPr/>
        </p:nvSpPr>
        <p:spPr>
          <a:xfrm>
            <a:off x="3029321" y="1958870"/>
            <a:ext cx="8946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Sie Verringern ihre Restabfallmenge.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0342FCA-F680-4B2E-B3E2-43A0A80AE217}"/>
              </a:ext>
            </a:extLst>
          </p:cNvPr>
          <p:cNvSpPr txBox="1"/>
          <p:nvPr/>
        </p:nvSpPr>
        <p:spPr>
          <a:xfrm>
            <a:off x="3029321" y="3476069"/>
            <a:ext cx="6295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Sie entsorgen ganz bequem Ihre Haushaltsabfälle.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7D332BB-32D4-48C3-9755-C7288C8A7895}"/>
              </a:ext>
            </a:extLst>
          </p:cNvPr>
          <p:cNvSpPr txBox="1"/>
          <p:nvPr/>
        </p:nvSpPr>
        <p:spPr>
          <a:xfrm>
            <a:off x="3029321" y="5375549"/>
            <a:ext cx="7267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Sie ermöglichen Recycling durch ihre getrennte Sammlung.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6BFB50-BCAD-40CF-AAC2-513D99437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7774" r="7997"/>
          <a:stretch/>
        </p:blipFill>
        <p:spPr>
          <a:xfrm>
            <a:off x="822465" y="5095378"/>
            <a:ext cx="1328685" cy="13844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0E34B4D-6199-41B7-83D9-0667D99A1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 t="9596" r="4974"/>
          <a:stretch/>
        </p:blipFill>
        <p:spPr>
          <a:xfrm>
            <a:off x="822465" y="3245544"/>
            <a:ext cx="1328685" cy="139153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E07DE9E-85B5-4B83-A60A-6D8B54957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t="7774" r="4280"/>
          <a:stretch/>
        </p:blipFill>
        <p:spPr>
          <a:xfrm>
            <a:off x="822465" y="1528262"/>
            <a:ext cx="1306285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>
            <a:extLst>
              <a:ext uri="{FF2B5EF4-FFF2-40B4-BE49-F238E27FC236}">
                <a16:creationId xmlns:a16="http://schemas.microsoft.com/office/drawing/2014/main" id="{45472BBB-DEC3-4043-A944-EB1F6EF1C838}"/>
              </a:ext>
            </a:extLst>
          </p:cNvPr>
          <p:cNvSpPr/>
          <p:nvPr/>
        </p:nvSpPr>
        <p:spPr>
          <a:xfrm>
            <a:off x="-3110480" y="817021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DAD846-D483-4134-8639-507B9176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798425" cy="1391534"/>
          </a:xfrm>
        </p:spPr>
        <p:txBody>
          <a:bodyPr>
            <a:norm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</a:rPr>
              <a:t>Ihre Vorteile mit SDK Residenzen</a:t>
            </a:r>
            <a:endParaRPr lang="de-CH" sz="4400" b="1" dirty="0">
              <a:solidFill>
                <a:srgbClr val="686868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E4F4EE4-B135-4AE7-9309-C85D07271A9D}"/>
              </a:ext>
            </a:extLst>
          </p:cNvPr>
          <p:cNvSpPr/>
          <p:nvPr/>
        </p:nvSpPr>
        <p:spPr>
          <a:xfrm>
            <a:off x="3125405" y="1365455"/>
            <a:ext cx="77176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prstClr val="black"/>
                </a:solidFill>
              </a:rPr>
              <a:t>Sie sparen 20-40 % ihrer Ausgaben durch Verringerung der Restabfallmenge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81155E-B18B-4438-90EB-9206C2826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4729" y="1115078"/>
            <a:ext cx="1298561" cy="138391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F628315-8EF9-46C9-96FF-0FDDD5DD8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/>
          <a:stretch/>
        </p:blipFill>
        <p:spPr>
          <a:xfrm>
            <a:off x="10810127" y="2723608"/>
            <a:ext cx="1347766" cy="131826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5EF4C73-D433-4CC8-8EDF-63DEC1CDEE46}"/>
              </a:ext>
            </a:extLst>
          </p:cNvPr>
          <p:cNvSpPr/>
          <p:nvPr/>
        </p:nvSpPr>
        <p:spPr>
          <a:xfrm>
            <a:off x="3174692" y="3112309"/>
            <a:ext cx="79600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800" dirty="0">
                <a:solidFill>
                  <a:prstClr val="black"/>
                </a:solidFill>
              </a:rPr>
              <a:t>Sie nutzen einen sicheren und sauberen Abfallraum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984437E-52EB-4652-8EA8-9BBA14AD46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t="-116" b="1737"/>
          <a:stretch/>
        </p:blipFill>
        <p:spPr>
          <a:xfrm>
            <a:off x="10815974" y="4266486"/>
            <a:ext cx="1336073" cy="138684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4B0D1F2-9887-4899-AB62-E39D64AED17D}"/>
              </a:ext>
            </a:extLst>
          </p:cNvPr>
          <p:cNvSpPr txBox="1"/>
          <p:nvPr/>
        </p:nvSpPr>
        <p:spPr>
          <a:xfrm>
            <a:off x="3117085" y="4677779"/>
            <a:ext cx="7684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Konform mit dem Abfallgesetz vom 21. März 2012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E161E0F-CF3C-484D-8990-61FCA74E96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r="10754"/>
          <a:stretch/>
        </p:blipFill>
        <p:spPr>
          <a:xfrm>
            <a:off x="10815974" y="5742929"/>
            <a:ext cx="1296000" cy="134524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FAF77C6F-03D3-4223-9DD9-59882E148C79}"/>
              </a:ext>
            </a:extLst>
          </p:cNvPr>
          <p:cNvSpPr txBox="1"/>
          <p:nvPr/>
        </p:nvSpPr>
        <p:spPr>
          <a:xfrm>
            <a:off x="3126155" y="5743964"/>
            <a:ext cx="80085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Abgestimmt mit der Chambre </a:t>
            </a:r>
            <a:r>
              <a:rPr lang="de-DE" sz="2800" dirty="0" err="1"/>
              <a:t>Immobilière</a:t>
            </a:r>
            <a:r>
              <a:rPr lang="de-DE" sz="2800" dirty="0"/>
              <a:t> du G-D. und dem </a:t>
            </a:r>
            <a:r>
              <a:rPr lang="de-DE" sz="2800" i="1" dirty="0" err="1"/>
              <a:t>Groupement</a:t>
            </a:r>
            <a:r>
              <a:rPr lang="de-DE" sz="2800" i="1" dirty="0"/>
              <a:t> des </a:t>
            </a:r>
            <a:r>
              <a:rPr lang="de-DE" sz="2800" i="1" dirty="0" err="1"/>
              <a:t>Syndicats</a:t>
            </a:r>
            <a:r>
              <a:rPr lang="de-DE" sz="2800" i="1" dirty="0"/>
              <a:t> </a:t>
            </a:r>
            <a:r>
              <a:rPr lang="de-DE" sz="2800" i="1" dirty="0" err="1"/>
              <a:t>Professionels</a:t>
            </a:r>
            <a:r>
              <a:rPr lang="de-DE" sz="2800" i="1" dirty="0"/>
              <a:t> du Luxembourg</a:t>
            </a:r>
          </a:p>
        </p:txBody>
      </p:sp>
    </p:spTree>
    <p:extLst>
      <p:ext uri="{BB962C8B-B14F-4D97-AF65-F5344CB8AC3E}">
        <p14:creationId xmlns:p14="http://schemas.microsoft.com/office/powerpoint/2010/main" val="30927868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6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A9F1B1C-EDD5-4547-8E33-4AFB5B3CC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F4B2AC0-F856-412F-B6EB-965EE527BE49}"/>
              </a:ext>
            </a:extLst>
          </p:cNvPr>
          <p:cNvSpPr/>
          <p:nvPr/>
        </p:nvSpPr>
        <p:spPr>
          <a:xfrm>
            <a:off x="-1" y="30997"/>
            <a:ext cx="12798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2000" b="1" dirty="0">
              <a:solidFill>
                <a:srgbClr val="686868"/>
              </a:solidFill>
              <a:latin typeface="Calibri Light" panose="020F0302020204030204"/>
              <a:ea typeface="+mj-ea"/>
              <a:cs typeface="+mj-cs"/>
            </a:endParaRPr>
          </a:p>
          <a:p>
            <a:pPr algn="ctr"/>
            <a:r>
              <a:rPr lang="de-DE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Das Prinzip der SDK Residenzen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7338E76-7252-4822-AD9A-5288D1572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r="6503" b="1719"/>
          <a:stretch/>
        </p:blipFill>
        <p:spPr>
          <a:xfrm>
            <a:off x="404947" y="1108215"/>
            <a:ext cx="8987287" cy="581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3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A9F1B1C-EDD5-4547-8E33-4AFB5B3CC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F4B2AC0-F856-412F-B6EB-965EE527BE49}"/>
              </a:ext>
            </a:extLst>
          </p:cNvPr>
          <p:cNvSpPr/>
          <p:nvPr/>
        </p:nvSpPr>
        <p:spPr>
          <a:xfrm>
            <a:off x="-1" y="30997"/>
            <a:ext cx="12798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2000" b="1" dirty="0">
              <a:solidFill>
                <a:srgbClr val="686868"/>
              </a:solidFill>
              <a:latin typeface="Calibri Light" panose="020F0302020204030204"/>
              <a:ea typeface="+mj-ea"/>
              <a:cs typeface="+mj-cs"/>
            </a:endParaRPr>
          </a:p>
          <a:p>
            <a:pPr algn="ctr"/>
            <a:r>
              <a:rPr lang="de-DE" sz="4400" b="1" dirty="0">
                <a:solidFill>
                  <a:srgbClr val="686868"/>
                </a:solidFill>
                <a:latin typeface="Calibri Light" panose="020F0302020204030204"/>
                <a:ea typeface="+mj-ea"/>
                <a:cs typeface="+mj-cs"/>
              </a:rPr>
              <a:t>Das Prinzip der SDK Residenzen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327204D-25A7-4A0F-82F6-B443BF635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" y="1108215"/>
            <a:ext cx="8994711" cy="587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2DFD911C-C074-4250-B06E-631358F1FD1A}"/>
              </a:ext>
            </a:extLst>
          </p:cNvPr>
          <p:cNvSpPr/>
          <p:nvPr/>
        </p:nvSpPr>
        <p:spPr>
          <a:xfrm>
            <a:off x="9918266" y="810385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F10D7A-35D5-4850-ACC8-033841F6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1906"/>
            <a:ext cx="12798425" cy="912815"/>
          </a:xfrm>
        </p:spPr>
        <p:txBody>
          <a:bodyPr>
            <a:norm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</a:rPr>
              <a:t>Das Sammelkonzept</a:t>
            </a:r>
            <a:endParaRPr lang="de-CH" sz="4400" b="1" dirty="0">
              <a:solidFill>
                <a:srgbClr val="686868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8E499D-F2FA-4446-A546-280B3FFA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64" y="296418"/>
            <a:ext cx="3507221" cy="114461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913F43B-B3D3-4F2A-84AD-E0AD87244361}"/>
              </a:ext>
            </a:extLst>
          </p:cNvPr>
          <p:cNvSpPr txBox="1"/>
          <p:nvPr/>
        </p:nvSpPr>
        <p:spPr>
          <a:xfrm>
            <a:off x="371764" y="1586521"/>
            <a:ext cx="9066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Die Sammlung nach dem Konzept </a:t>
            </a:r>
          </a:p>
          <a:p>
            <a:r>
              <a:rPr lang="de-DE" sz="2400" b="1" dirty="0"/>
              <a:t>SDK Residenzen </a:t>
            </a:r>
            <a:r>
              <a:rPr lang="de-DE" sz="2400" dirty="0"/>
              <a:t>setzt sich aus mehreren Modulen zusammen welche eine optimale Abfallsammlung ermöglichen.</a:t>
            </a:r>
            <a:endParaRPr lang="de-CH" sz="2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1C171EC-08D7-44FD-8898-1BCFAB13C043}"/>
              </a:ext>
            </a:extLst>
          </p:cNvPr>
          <p:cNvSpPr txBox="1"/>
          <p:nvPr/>
        </p:nvSpPr>
        <p:spPr>
          <a:xfrm>
            <a:off x="1692385" y="5013595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dirty="0">
              <a:latin typeface="+mj-lt"/>
            </a:endParaRPr>
          </a:p>
          <a:p>
            <a:endParaRPr lang="de-CH" sz="2400" dirty="0">
              <a:latin typeface="+mj-lt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A18AE68-5C08-4C9E-A054-B9EE62B55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80"/>
          <a:stretch/>
        </p:blipFill>
        <p:spPr>
          <a:xfrm>
            <a:off x="6167325" y="4418505"/>
            <a:ext cx="1385690" cy="201068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ED8EAA8-6B75-471B-9BF1-38F2F1E18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7" y="3665960"/>
            <a:ext cx="2059456" cy="269526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F8AE352-8ED4-4D3F-B7AB-4D57C77CC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17" y="4644870"/>
            <a:ext cx="1765855" cy="181435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1223D89-AC75-4003-95BC-56930D748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286" y="3693401"/>
            <a:ext cx="1139942" cy="117298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1A75771-5D17-4F14-B152-AD67915EC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93" y="3762468"/>
            <a:ext cx="1141629" cy="117298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0A72A4A-21B3-4718-A9A9-02A995FCBB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1837" y="5259990"/>
            <a:ext cx="1141629" cy="1169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5974DA0-3128-4D69-A6E4-84FF40AB01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76" y="5156086"/>
            <a:ext cx="1172929" cy="120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2DFD911C-C074-4250-B06E-631358F1FD1A}"/>
              </a:ext>
            </a:extLst>
          </p:cNvPr>
          <p:cNvSpPr/>
          <p:nvPr/>
        </p:nvSpPr>
        <p:spPr>
          <a:xfrm>
            <a:off x="-2875396" y="760031"/>
            <a:ext cx="5760318" cy="5760318"/>
          </a:xfrm>
          <a:prstGeom prst="ellipse">
            <a:avLst/>
          </a:prstGeom>
          <a:noFill/>
          <a:ln w="892175">
            <a:solidFill>
              <a:schemeClr val="accent6">
                <a:lumMod val="60000"/>
                <a:lumOff val="40000"/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F10D7A-35D5-4850-ACC8-033841F6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941"/>
            <a:ext cx="12798425" cy="912815"/>
          </a:xfrm>
        </p:spPr>
        <p:txBody>
          <a:bodyPr>
            <a:normAutofit/>
          </a:bodyPr>
          <a:lstStyle/>
          <a:p>
            <a:pPr algn="ctr"/>
            <a:r>
              <a:rPr lang="de-DE" sz="4400" b="1" dirty="0">
                <a:solidFill>
                  <a:srgbClr val="686868"/>
                </a:solidFill>
              </a:rPr>
              <a:t>Das Sammelkonzept</a:t>
            </a:r>
            <a:endParaRPr lang="de-CH" sz="4400" b="1" dirty="0">
              <a:solidFill>
                <a:srgbClr val="686868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6BDA207-2AAE-4F00-8A3B-A880B2FB4CE8}"/>
              </a:ext>
            </a:extLst>
          </p:cNvPr>
          <p:cNvSpPr txBox="1"/>
          <p:nvPr/>
        </p:nvSpPr>
        <p:spPr>
          <a:xfrm>
            <a:off x="1405255" y="1073116"/>
            <a:ext cx="9987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Kommunale Entsorgung</a:t>
            </a:r>
            <a:endParaRPr lang="de-CH" sz="3200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D71EFF-4B4D-40BF-9E0D-9892A096A466}"/>
              </a:ext>
            </a:extLst>
          </p:cNvPr>
          <p:cNvSpPr txBox="1"/>
          <p:nvPr/>
        </p:nvSpPr>
        <p:spPr>
          <a:xfrm>
            <a:off x="3851029" y="2723836"/>
            <a:ext cx="3025132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Papier/Karton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Hohlglas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Bioabfall</a:t>
            </a:r>
            <a:endParaRPr lang="de-CH" sz="28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1C171EC-08D7-44FD-8898-1BCFAB13C043}"/>
              </a:ext>
            </a:extLst>
          </p:cNvPr>
          <p:cNvSpPr txBox="1"/>
          <p:nvPr/>
        </p:nvSpPr>
        <p:spPr>
          <a:xfrm>
            <a:off x="4638823" y="3839847"/>
            <a:ext cx="184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800" dirty="0">
              <a:latin typeface="+mj-lt"/>
            </a:endParaRPr>
          </a:p>
          <a:p>
            <a:endParaRPr lang="de-CH" sz="2800" dirty="0">
              <a:latin typeface="+mj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7BE9CB2-7E3B-4C3E-A679-B09D65153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64" y="2161590"/>
            <a:ext cx="1892040" cy="1944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184546D-9271-4DD4-B34F-3187C198D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111" y="4670844"/>
            <a:ext cx="1892028" cy="1944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414BF86-09EB-4ED2-8903-A3C6E319E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099" y="2161590"/>
            <a:ext cx="1892040" cy="1944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E877CF5-6E2B-4B63-BBFB-1C3716F67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69" y="4670844"/>
            <a:ext cx="1892035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04044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491</Words>
  <Application>Microsoft Office PowerPoint</Application>
  <PresentationFormat>Benutzerdefiniert</PresentationFormat>
  <Paragraphs>100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Ihre Vorteile mit SDK Residenzen</vt:lpstr>
      <vt:lpstr>Ihre Vorteile mit SDK Residenzen</vt:lpstr>
      <vt:lpstr>PowerPoint-Präsentation</vt:lpstr>
      <vt:lpstr>PowerPoint-Präsentation</vt:lpstr>
      <vt:lpstr>Das Sammelkonzept</vt:lpstr>
      <vt:lpstr>Das Sammelkonzept</vt:lpstr>
      <vt:lpstr>Das Sammelkonzept</vt:lpstr>
      <vt:lpstr>PowerPoint-Präsentation</vt:lpstr>
      <vt:lpstr>PowerPoint-Präsentation</vt:lpstr>
      <vt:lpstr>Kosten sparen und Klima schützen  durch die Ressourcenschleuse </vt:lpstr>
      <vt:lpstr>Kosten sparen und Klima schützen  durch die Ressourcenschleuse </vt:lpstr>
      <vt:lpstr>Tipps zur Klima- und Ressourcenschonung für ihren Alltag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Schmit Jeff</dc:creator>
  <cp:lastModifiedBy>Schmit Jeff</cp:lastModifiedBy>
  <cp:revision>168</cp:revision>
  <cp:lastPrinted>2021-06-17T12:57:20Z</cp:lastPrinted>
  <dcterms:created xsi:type="dcterms:W3CDTF">2021-06-07T15:01:28Z</dcterms:created>
  <dcterms:modified xsi:type="dcterms:W3CDTF">2022-03-15T13:11:35Z</dcterms:modified>
</cp:coreProperties>
</file>